
<file path=[Content_Types].xml><?xml version="1.0" encoding="utf-8"?>
<Types xmlns="http://schemas.openxmlformats.org/package/2006/content-types">
  <Override PartName="/docProps/core.xml" ContentType="application/vnd.openxmlformats-package.core-properties+xml"/>
  <Default Extension="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:p="http://schemas.openxmlformats.org/presentationml/2006/main" xmlns:r="http://schemas.openxmlformats.org/officeDocument/2006/relationships" xmlns:a="http://schemas.openxmlformats.org/drawingml/2006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2767"/>
    </p:ext>
    <p:ext uri="{FD5EFAAD-0ECE-453E-9831-46B23BE46B34}">
      <p15:chartTrackingRefBased xmlns:p15="http://schemas.microsoft.com/office/powerpoint/2012/main" xmlns:p="http://schemas.openxmlformats.org/presentationml/2006/main" xmlns:r="http://schemas.openxmlformats.org/officeDocument/2006/relationships" xmlns:a="http://schemas.openxmlformats.org/drawingml/2006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horzBarState="maximized">
    <p:restoredLeft sz="16029" autoAdjust="0"/>
    <p:restoredTop sz="94660"/>
  </p:normalViewPr>
  <p:slideViewPr>
    <p:cSldViewPr snapToGrid="0">
      <p:cViewPr varScale="1">
        <p:scale>
          <a:sx n="141" d="100"/>
          <a:sy n="141" d="100"/>
        </p:scale>
        <p:origin x="-128" y="-1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A7A47941-FB67-4B0D-87E0-270B06362EA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A0073862-6727-400F-AE00-F8D39AD16B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7B77013B-4058-4121-B5EF-55B439A19B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7D892-3628-4274-8EF1-C61F2FB415EB}" type="datetimeFigureOut">
              <a:rPr lang="en-GB" smtClean="0"/>
              <a:pPr/>
              <a:t>9/26/17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D03D28D5-1D26-4B80-96FE-3289B821E6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DA24500F-2F94-4464-B3FD-CD23DB7ADE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E54F4-E067-45BE-BE63-8BD7FF6AC15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1457090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091760C6-7D7F-49CA-855D-8C4C67345C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88E77202-72C4-4FCB-B249-B9549020A3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CA7828FB-8923-4D35-B6A3-F98F9C0323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7D892-3628-4274-8EF1-C61F2FB415EB}" type="datetimeFigureOut">
              <a:rPr lang="en-GB" smtClean="0"/>
              <a:pPr/>
              <a:t>9/26/17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F8D88504-F701-4158-A0B3-1C4C5B1104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36950796-3E93-47E0-9083-2619646DCD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E54F4-E067-45BE-BE63-8BD7FF6AC15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7082514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E834A41C-8912-4B74-BD57-2ECADE560A0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1884D97D-3856-4175-83E5-2C9AF6FC14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1685B9C3-12FC-43D9-B2E4-1D42050018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7D892-3628-4274-8EF1-C61F2FB415EB}" type="datetimeFigureOut">
              <a:rPr lang="en-GB" smtClean="0"/>
              <a:pPr/>
              <a:t>9/26/17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D128CFD9-7D04-43E9-A20D-16DF3A76C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85BF7584-73DF-47C2-A3BD-205C291648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E54F4-E067-45BE-BE63-8BD7FF6AC15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417637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34F1126F-D205-4597-BC13-C13B813E83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BEEF0FE1-A33E-4310-8D07-729AD3DF52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B364BE4E-33ED-474C-934C-CF8D1C3A67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7D892-3628-4274-8EF1-C61F2FB415EB}" type="datetimeFigureOut">
              <a:rPr lang="en-GB" smtClean="0"/>
              <a:pPr/>
              <a:t>9/26/17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7B1C8BD9-4188-450F-BDBF-A66C5F55FC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36EE3D89-56CE-4D7A-B9BD-371C6C3767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E54F4-E067-45BE-BE63-8BD7FF6AC15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8639661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D75A55CD-4AB9-4631-A310-41082B4FBB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F682E97D-7551-42CB-9BBC-D7CADEF564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8000CFBD-A1B0-430C-A2DF-AAE1533928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7D892-3628-4274-8EF1-C61F2FB415EB}" type="datetimeFigureOut">
              <a:rPr lang="en-GB" smtClean="0"/>
              <a:pPr/>
              <a:t>9/26/17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9FA59925-B8E5-43DD-AD3B-B5E7DA50B2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906A17ED-E8C5-40C1-A8A0-5EB83BD3FF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E54F4-E067-45BE-BE63-8BD7FF6AC15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2920140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0BDB88D6-2750-4E98-8061-885735A1C7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ABB1A13C-62AD-4F72-A9CC-136A928EFB1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C7B0A347-7211-48DC-9ED6-0C5A6C2BBF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24573B68-2041-41F1-B788-B47CB62076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7D892-3628-4274-8EF1-C61F2FB415EB}" type="datetimeFigureOut">
              <a:rPr lang="en-GB" smtClean="0"/>
              <a:pPr/>
              <a:t>9/26/17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CFD513C7-8782-4B79-BD54-278D051D86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5A9EF2FC-AFAA-4079-9FFC-9DFB883FFB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E54F4-E067-45BE-BE63-8BD7FF6AC15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3280011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EE8CEE6B-869C-4E79-BA58-E53E7E7391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A84F4269-31B0-4AC9-8761-170DD7A1C7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E907500C-F3A3-4C38-81AB-4FE544215C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AFDDD7D3-F684-4FDD-B424-F434D66956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42768B7E-552C-4086-B5EF-209C33D93EE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7C0DC39D-48EB-48BF-93FC-8D2A07AA02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7D892-3628-4274-8EF1-C61F2FB415EB}" type="datetimeFigureOut">
              <a:rPr lang="en-GB" smtClean="0"/>
              <a:pPr/>
              <a:t>9/26/17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DE12EFAB-5705-4F4C-A6F4-ABC4C5014D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E37D2B58-4DC8-4D2B-833B-AD6F3893EA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E54F4-E067-45BE-BE63-8BD7FF6AC15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7836730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4E7ADB0E-FD20-4FF1-88BD-D7B1E9F8E9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2823D79F-B809-4C7E-8B07-D37780C89F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7D892-3628-4274-8EF1-C61F2FB415EB}" type="datetimeFigureOut">
              <a:rPr lang="en-GB" smtClean="0"/>
              <a:pPr/>
              <a:t>9/26/17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C9331CF7-AD76-4D4D-BCC1-EB99206A82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54BAA518-6FFB-4806-9ADE-6796A9289C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E54F4-E067-45BE-BE63-8BD7FF6AC15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826365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40D81FC0-71BA-4FDA-8934-434F06BAA7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7D892-3628-4274-8EF1-C61F2FB415EB}" type="datetimeFigureOut">
              <a:rPr lang="en-GB" smtClean="0"/>
              <a:pPr/>
              <a:t>9/26/17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80A17524-3F3F-4874-851C-89D22FCC17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3557225B-53BE-4938-9250-7539B539BF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E54F4-E067-45BE-BE63-8BD7FF6AC15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9517488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CADE6F24-5BF9-4836-A6E4-FFC248D89C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838A4D92-1C5F-4DCB-B795-967AE2E976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814AE38B-E982-41F9-9326-69973BE379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AA2A1B95-DD17-4099-8EC5-E7D32561B2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7D892-3628-4274-8EF1-C61F2FB415EB}" type="datetimeFigureOut">
              <a:rPr lang="en-GB" smtClean="0"/>
              <a:pPr/>
              <a:t>9/26/17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F2BDCACC-1518-4F6C-974B-B784D53A00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A3C5024A-97CB-4818-A591-02EC257F36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E54F4-E067-45BE-BE63-8BD7FF6AC15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0131498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A1B51906-8E2D-4528-8797-A71AACF630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39091275-3C6C-4189-ADFC-73913790482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4B46F700-C33C-4150-9A80-DA86369F15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39763B6A-EB0E-43E0-A3EC-731E5F4D3A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7D892-3628-4274-8EF1-C61F2FB415EB}" type="datetimeFigureOut">
              <a:rPr lang="en-GB" smtClean="0"/>
              <a:pPr/>
              <a:t>9/26/17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61CB5C03-5D15-42E9-B919-461580C4C8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A1B59206-2BC2-4F92-A2A5-D1A6FD6E60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E54F4-E067-45BE-BE63-8BD7FF6AC15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699916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3F59D574-DCD2-4C1D-9A22-80EF478D00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E4A29368-9D48-47AF-AD38-507CFBDAD9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794C65B4-0C52-4205-AB78-9F540CCBB31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97D892-3628-4274-8EF1-C61F2FB415EB}" type="datetimeFigureOut">
              <a:rPr lang="en-GB" smtClean="0"/>
              <a:pPr/>
              <a:t>9/26/17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475FA7FE-A8C2-4647-83EE-694987238D6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FDD32A9C-C9A0-4A70-86BB-903B1513EF0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8E54F4-E067-45BE-BE63-8BD7FF6AC15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8294902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1FD1C1D0-26AD-41A2-B1AF-CB6E53BDA228}"/>
              </a:ext>
            </a:extLst>
          </p:cNvPr>
          <p:cNvSpPr txBox="1"/>
          <p:nvPr/>
        </p:nvSpPr>
        <p:spPr>
          <a:xfrm>
            <a:off x="185530" y="17087"/>
            <a:ext cx="56851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/>
              <a:t>Sussex Wing ATC – Org Chart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CFFA722A-2295-4162-A2F3-0E31F21313EA}"/>
              </a:ext>
            </a:extLst>
          </p:cNvPr>
          <p:cNvSpPr/>
          <p:nvPr/>
        </p:nvSpPr>
        <p:spPr>
          <a:xfrm>
            <a:off x="5348357" y="563231"/>
            <a:ext cx="1371442" cy="576064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>
                <a:solidFill>
                  <a:schemeClr val="tx1"/>
                </a:solidFill>
              </a:rPr>
              <a:t>OC Sussex Wing</a:t>
            </a:r>
          </a:p>
          <a:p>
            <a:pPr algn="ctr"/>
            <a:r>
              <a:rPr lang="en-GB" sz="1000" dirty="0" err="1">
                <a:solidFill>
                  <a:schemeClr val="tx1"/>
                </a:solidFill>
              </a:rPr>
              <a:t>Wg</a:t>
            </a:r>
            <a:r>
              <a:rPr lang="en-GB" sz="1000" dirty="0">
                <a:solidFill>
                  <a:schemeClr val="tx1"/>
                </a:solidFill>
              </a:rPr>
              <a:t> Cdr H. Gould</a:t>
            </a:r>
          </a:p>
          <a:p>
            <a:pPr algn="ctr"/>
            <a:r>
              <a:rPr lang="en-GB" sz="1000" dirty="0">
                <a:solidFill>
                  <a:schemeClr val="tx1"/>
                </a:solidFill>
              </a:rPr>
              <a:t>Oc.sussex</a:t>
            </a:r>
          </a:p>
        </p:txBody>
      </p:sp>
      <p:sp>
        <p:nvSpPr>
          <p:cNvPr id="9" name="Rectangle 31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561DB221-1A93-4B07-BF4A-0D830D313A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0947" y="6363536"/>
            <a:ext cx="1205843" cy="308071"/>
          </a:xfrm>
          <a:prstGeom prst="rect">
            <a:avLst/>
          </a:prstGeom>
          <a:solidFill>
            <a:srgbClr val="72BFC5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1100" b="1" dirty="0" err="1"/>
              <a:t>Sqn</a:t>
            </a:r>
            <a:r>
              <a:rPr lang="en-GB" sz="1100" b="1" dirty="0"/>
              <a:t> Based Staff</a:t>
            </a:r>
          </a:p>
        </p:txBody>
      </p:sp>
      <p:sp>
        <p:nvSpPr>
          <p:cNvPr id="10" name="Rectangle 30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320278D6-0857-4451-AA7F-079070DE0B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06448" y="6363535"/>
            <a:ext cx="1205843" cy="308072"/>
          </a:xfrm>
          <a:prstGeom prst="rect">
            <a:avLst/>
          </a:prstGeom>
          <a:solidFill>
            <a:srgbClr val="A3A3E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1100" b="1" dirty="0"/>
              <a:t>Specialist WSO</a:t>
            </a:r>
          </a:p>
        </p:txBody>
      </p:sp>
      <p:sp>
        <p:nvSpPr>
          <p:cNvPr id="11" name="Rectangle 29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D33476B3-4A29-4F9F-8179-F7AECA10C1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91950" y="6363536"/>
            <a:ext cx="1205843" cy="308071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1100" b="1" dirty="0"/>
              <a:t>Senior Staff Officer</a:t>
            </a:r>
          </a:p>
        </p:txBody>
      </p:sp>
      <p:cxnSp>
        <p:nvCxnSpPr>
          <p:cNvPr id="31" name="Elbow Connector 136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8DECF012-31E4-4024-83BD-E2D707255E17}"/>
              </a:ext>
            </a:extLst>
          </p:cNvPr>
          <p:cNvCxnSpPr>
            <a:cxnSpLocks/>
            <a:stCxn id="6" idx="2"/>
            <a:endCxn id="8" idx="0"/>
          </p:cNvCxnSpPr>
          <p:nvPr/>
        </p:nvCxnSpPr>
        <p:spPr>
          <a:xfrm rot="5400000">
            <a:off x="5369301" y="1064200"/>
            <a:ext cx="589683" cy="739872"/>
          </a:xfrm>
          <a:prstGeom prst="bentConnector3">
            <a:avLst>
              <a:gd name="adj1" fmla="val 50000"/>
            </a:avLst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Rectangle 50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C99B6E49-982B-4243-A55D-163CC10EB4CC}"/>
              </a:ext>
            </a:extLst>
          </p:cNvPr>
          <p:cNvSpPr/>
          <p:nvPr/>
        </p:nvSpPr>
        <p:spPr>
          <a:xfrm>
            <a:off x="7818012" y="441361"/>
            <a:ext cx="1107852" cy="83768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t"/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200" b="1" dirty="0" err="1">
                <a:solidFill>
                  <a:schemeClr val="tx1"/>
                </a:solidFill>
                <a:latin typeface="Arial" charset="0"/>
              </a:rPr>
              <a:t>WExO</a:t>
            </a:r>
            <a:endParaRPr lang="en-GB" sz="1200" b="1" dirty="0">
              <a:solidFill>
                <a:schemeClr val="tx1"/>
              </a:solidFill>
              <a:latin typeface="Arial" charset="0"/>
            </a:endParaRPr>
          </a:p>
          <a:p>
            <a:r>
              <a:rPr lang="en-GB" sz="1000" dirty="0">
                <a:solidFill>
                  <a:schemeClr val="tx1"/>
                </a:solidFill>
                <a:latin typeface="Arial" charset="0"/>
              </a:rPr>
              <a:t>Sqn Ldr N Banks</a:t>
            </a:r>
          </a:p>
          <a:p>
            <a:r>
              <a:rPr lang="en-GB" sz="900" dirty="0">
                <a:solidFill>
                  <a:schemeClr val="tx1"/>
                </a:solidFill>
                <a:latin typeface="Arial" charset="0"/>
              </a:rPr>
              <a:t>Aco-whq-sussex-wexo@mod.uk</a:t>
            </a:r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EC537170-E1D3-4027-A6C0-6658AA2C7531}"/>
              </a:ext>
            </a:extLst>
          </p:cNvPr>
          <p:cNvSpPr/>
          <p:nvPr/>
        </p:nvSpPr>
        <p:spPr>
          <a:xfrm>
            <a:off x="9243583" y="3063945"/>
            <a:ext cx="1314605" cy="8280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kumimoji="0" lang="en-GB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  <a:p>
            <a:pPr lvl="0"/>
            <a:r>
              <a:rPr kumimoji="0" lang="en-GB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Personnel Officer</a:t>
            </a:r>
          </a:p>
          <a:p>
            <a:pPr lvl="0"/>
            <a:r>
              <a:rPr kumimoji="0" lang="en-GB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Sqn Ldr Ridley</a:t>
            </a:r>
          </a:p>
          <a:p>
            <a:pPr lvl="0"/>
            <a:r>
              <a:rPr lang="en-GB" sz="900" dirty="0">
                <a:solidFill>
                  <a:schemeClr val="tx1"/>
                </a:solidFill>
                <a:latin typeface="Arial" charset="0"/>
              </a:rPr>
              <a:t>Wso6.sussex</a:t>
            </a:r>
            <a:endParaRPr kumimoji="0" lang="en-GB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  <a:p>
            <a:pPr lvl="0"/>
            <a:endParaRPr kumimoji="0" lang="en-GB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  <a:p>
            <a:pPr lvl="0"/>
            <a:endParaRPr kumimoji="0" lang="en-GB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E7F14B64-8CE8-4BC4-A455-4B0E878364AE}"/>
              </a:ext>
            </a:extLst>
          </p:cNvPr>
          <p:cNvSpPr/>
          <p:nvPr/>
        </p:nvSpPr>
        <p:spPr>
          <a:xfrm>
            <a:off x="6465045" y="3057297"/>
            <a:ext cx="1314605" cy="8280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kumimoji="0" lang="en-GB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  <a:p>
            <a:pPr lvl="0"/>
            <a:r>
              <a:rPr kumimoji="0" lang="en-GB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SWSO East</a:t>
            </a:r>
          </a:p>
          <a:p>
            <a:pPr lvl="0"/>
            <a:r>
              <a:rPr lang="en-GB" sz="1000" dirty="0">
                <a:solidFill>
                  <a:schemeClr val="tx1"/>
                </a:solidFill>
                <a:latin typeface="Arial" charset="0"/>
              </a:rPr>
              <a:t>Sqn Ldr Sheppard</a:t>
            </a:r>
            <a:endParaRPr lang="en-GB" sz="900" dirty="0">
              <a:solidFill>
                <a:schemeClr val="tx1"/>
              </a:solidFill>
              <a:latin typeface="Arial" charset="0"/>
            </a:endParaRPr>
          </a:p>
          <a:p>
            <a:pPr lvl="0"/>
            <a:r>
              <a:rPr lang="en-GB" sz="900" dirty="0">
                <a:solidFill>
                  <a:schemeClr val="tx1"/>
                </a:solidFill>
                <a:latin typeface="Arial" charset="0"/>
              </a:rPr>
              <a:t>Wsc2.sussex</a:t>
            </a:r>
          </a:p>
          <a:p>
            <a:r>
              <a:rPr lang="en-GB" sz="900" dirty="0">
                <a:solidFill>
                  <a:schemeClr val="tx1"/>
                </a:solidFill>
                <a:latin typeface="Arial" charset="0"/>
              </a:rPr>
              <a:t>Deputy:</a:t>
            </a:r>
          </a:p>
          <a:p>
            <a:pPr lvl="0"/>
            <a:endParaRPr kumimoji="0" lang="en-GB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  <a:p>
            <a:pPr lvl="0"/>
            <a:endParaRPr kumimoji="0" lang="en-GB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86" name="Elbow Connector 136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BB1F27A8-4F5F-4469-B9E5-C280964B7C1F}"/>
              </a:ext>
            </a:extLst>
          </p:cNvPr>
          <p:cNvCxnSpPr>
            <a:cxnSpLocks/>
            <a:stCxn id="6" idx="2"/>
            <a:endCxn id="7" idx="0"/>
          </p:cNvCxnSpPr>
          <p:nvPr/>
        </p:nvCxnSpPr>
        <p:spPr>
          <a:xfrm rot="5400000">
            <a:off x="4223194" y="1269735"/>
            <a:ext cx="1941325" cy="1680444"/>
          </a:xfrm>
          <a:prstGeom prst="bentConnector3">
            <a:avLst>
              <a:gd name="adj1" fmla="val 80465"/>
            </a:avLst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Elbow Connector 136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53554F18-81D5-498A-99F3-83356BE4EC11}"/>
              </a:ext>
            </a:extLst>
          </p:cNvPr>
          <p:cNvCxnSpPr>
            <a:cxnSpLocks/>
            <a:stCxn id="6" idx="2"/>
            <a:endCxn id="79" idx="0"/>
          </p:cNvCxnSpPr>
          <p:nvPr/>
        </p:nvCxnSpPr>
        <p:spPr>
          <a:xfrm rot="5400000">
            <a:off x="2806632" y="-146827"/>
            <a:ext cx="1941324" cy="4513568"/>
          </a:xfrm>
          <a:prstGeom prst="bentConnector3">
            <a:avLst>
              <a:gd name="adj1" fmla="val 80328"/>
            </a:avLst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Elbow Connector 136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8569E90A-3609-4AAB-A8C1-6F17A658DF69}"/>
              </a:ext>
            </a:extLst>
          </p:cNvPr>
          <p:cNvCxnSpPr>
            <a:cxnSpLocks/>
            <a:stCxn id="6" idx="2"/>
            <a:endCxn id="81" idx="0"/>
          </p:cNvCxnSpPr>
          <p:nvPr/>
        </p:nvCxnSpPr>
        <p:spPr>
          <a:xfrm rot="16200000" flipH="1">
            <a:off x="5619212" y="1554161"/>
            <a:ext cx="1918002" cy="1088270"/>
          </a:xfrm>
          <a:prstGeom prst="bentConnector3">
            <a:avLst>
              <a:gd name="adj1" fmla="val 81183"/>
            </a:avLst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Elbow Connector 136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E4E5A7FF-9BC9-4EDA-AB11-C006926F694C}"/>
              </a:ext>
            </a:extLst>
          </p:cNvPr>
          <p:cNvCxnSpPr>
            <a:cxnSpLocks/>
          </p:cNvCxnSpPr>
          <p:nvPr/>
        </p:nvCxnSpPr>
        <p:spPr>
          <a:xfrm rot="16200000" flipH="1">
            <a:off x="7005156" y="187556"/>
            <a:ext cx="1924650" cy="3866808"/>
          </a:xfrm>
          <a:prstGeom prst="bentConnector3">
            <a:avLst>
              <a:gd name="adj1" fmla="val 80039"/>
            </a:avLst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4" name="Group 73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C30EFABA-C76B-4491-8943-1D316BAFDC26}"/>
              </a:ext>
            </a:extLst>
          </p:cNvPr>
          <p:cNvGrpSpPr/>
          <p:nvPr/>
        </p:nvGrpSpPr>
        <p:grpSpPr>
          <a:xfrm>
            <a:off x="6485784" y="4024822"/>
            <a:ext cx="2256657" cy="1668883"/>
            <a:chOff x="6777017" y="4157497"/>
            <a:chExt cx="2256657" cy="1668883"/>
          </a:xfrm>
        </p:grpSpPr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7BAE5966-FAAB-4719-B9F8-B31ACF9983EB}"/>
                </a:ext>
              </a:extLst>
            </p:cNvPr>
            <p:cNvSpPr/>
            <p:nvPr/>
          </p:nvSpPr>
          <p:spPr>
            <a:xfrm>
              <a:off x="6777017" y="4158351"/>
              <a:ext cx="1080000" cy="792000"/>
            </a:xfrm>
            <a:prstGeom prst="rect">
              <a:avLst/>
            </a:prstGeom>
            <a:solidFill>
              <a:srgbClr val="9C9CDF"/>
            </a:solidFill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lvl="0"/>
              <a:r>
                <a:rPr kumimoji="0" lang="en-GB" sz="8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Wing Shooting O</a:t>
              </a:r>
            </a:p>
            <a:p>
              <a:pPr lvl="0"/>
              <a:r>
                <a:rPr kumimoji="0" lang="en-GB" sz="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WO Else</a:t>
              </a:r>
            </a:p>
            <a:p>
              <a:pPr lvl="0"/>
              <a:r>
                <a:rPr lang="en-GB" sz="800" dirty="0">
                  <a:solidFill>
                    <a:schemeClr val="tx1"/>
                  </a:solidFill>
                  <a:latin typeface="Arial" charset="0"/>
                </a:rPr>
                <a:t>Shooting.sussex</a:t>
              </a:r>
              <a:endParaRPr kumimoji="0" lang="en-GB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  <a:p>
              <a:r>
                <a:rPr lang="en-GB" sz="800" b="1" dirty="0">
                  <a:solidFill>
                    <a:schemeClr val="tx1"/>
                  </a:solidFill>
                  <a:latin typeface="Arial" charset="0"/>
                </a:rPr>
                <a:t>Deputy</a:t>
              </a:r>
            </a:p>
            <a:p>
              <a:pPr lvl="0"/>
              <a:endParaRPr lang="en-GB" sz="800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7467AB59-2B0D-432D-B3A1-7F0322E4018B}"/>
                </a:ext>
              </a:extLst>
            </p:cNvPr>
            <p:cNvSpPr/>
            <p:nvPr/>
          </p:nvSpPr>
          <p:spPr>
            <a:xfrm>
              <a:off x="7953674" y="4157497"/>
              <a:ext cx="1080000" cy="792000"/>
            </a:xfrm>
            <a:prstGeom prst="rect">
              <a:avLst/>
            </a:prstGeom>
            <a:solidFill>
              <a:srgbClr val="72BFC5"/>
            </a:solidFill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lvl="0"/>
              <a:r>
                <a:rPr kumimoji="0" lang="en-GB" sz="8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Head Of Music</a:t>
              </a:r>
            </a:p>
            <a:p>
              <a:pPr lvl="0"/>
              <a:r>
                <a:rPr lang="en-GB" sz="800" dirty="0">
                  <a:solidFill>
                    <a:schemeClr val="tx1"/>
                  </a:solidFill>
                  <a:latin typeface="Arial" charset="0"/>
                </a:rPr>
                <a:t>Vacant</a:t>
              </a:r>
            </a:p>
            <a:p>
              <a:r>
                <a:rPr lang="en-GB" sz="800" b="1" dirty="0">
                  <a:solidFill>
                    <a:schemeClr val="tx1"/>
                  </a:solidFill>
                  <a:latin typeface="Arial" charset="0"/>
                </a:rPr>
                <a:t>Deputy</a:t>
              </a:r>
            </a:p>
            <a:p>
              <a:r>
                <a:rPr lang="en-GB" sz="800" dirty="0">
                  <a:solidFill>
                    <a:schemeClr val="tx1"/>
                  </a:solidFill>
                  <a:latin typeface="Arial" charset="0"/>
                </a:rPr>
                <a:t>Vacant</a:t>
              </a:r>
              <a:endParaRPr lang="en-GB" sz="800" b="1" dirty="0">
                <a:solidFill>
                  <a:schemeClr val="tx1"/>
                </a:solidFill>
                <a:latin typeface="Arial" charset="0"/>
              </a:endParaRPr>
            </a:p>
            <a:p>
              <a:pPr lvl="0"/>
              <a:endParaRPr kumimoji="0" lang="en-GB" sz="8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endParaRPr>
            </a:p>
          </p:txBody>
        </p: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AEC32BED-527C-4E5F-99FF-6714392193C2}"/>
                </a:ext>
              </a:extLst>
            </p:cNvPr>
            <p:cNvSpPr/>
            <p:nvPr/>
          </p:nvSpPr>
          <p:spPr>
            <a:xfrm>
              <a:off x="6777017" y="5034380"/>
              <a:ext cx="1080000" cy="792000"/>
            </a:xfrm>
            <a:prstGeom prst="rect">
              <a:avLst/>
            </a:prstGeom>
            <a:solidFill>
              <a:srgbClr val="72BFC5"/>
            </a:solidFill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lvl="0"/>
              <a:r>
                <a:rPr kumimoji="0" lang="en-GB" sz="8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Wing Comms Officer</a:t>
              </a:r>
            </a:p>
            <a:p>
              <a:r>
                <a:rPr lang="en-GB" sz="800" dirty="0">
                  <a:solidFill>
                    <a:schemeClr val="tx1"/>
                  </a:solidFill>
                  <a:latin typeface="Arial" charset="0"/>
                </a:rPr>
                <a:t>FS N Collins</a:t>
              </a:r>
            </a:p>
            <a:p>
              <a:r>
                <a:rPr lang="en-GB" sz="800" dirty="0">
                  <a:solidFill>
                    <a:schemeClr val="tx1"/>
                  </a:solidFill>
                  <a:latin typeface="Arial" charset="0"/>
                </a:rPr>
                <a:t>Radio.sussex</a:t>
              </a:r>
            </a:p>
            <a:p>
              <a:r>
                <a:rPr lang="en-GB" sz="800" b="1" dirty="0">
                  <a:solidFill>
                    <a:schemeClr val="tx1"/>
                  </a:solidFill>
                  <a:latin typeface="Arial" charset="0"/>
                </a:rPr>
                <a:t>Deputy</a:t>
              </a:r>
            </a:p>
            <a:p>
              <a:endParaRPr lang="en-GB" sz="800" dirty="0">
                <a:solidFill>
                  <a:schemeClr val="tx1"/>
                </a:solidFill>
                <a:latin typeface="Arial" charset="0"/>
              </a:endParaRPr>
            </a:p>
          </p:txBody>
        </p:sp>
      </p:grpSp>
      <p:grpSp>
        <p:nvGrpSpPr>
          <p:cNvPr id="110" name="Group 109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DB98F208-D528-4E68-9962-60AE61807317}"/>
              </a:ext>
            </a:extLst>
          </p:cNvPr>
          <p:cNvGrpSpPr/>
          <p:nvPr/>
        </p:nvGrpSpPr>
        <p:grpSpPr>
          <a:xfrm>
            <a:off x="3696331" y="3080620"/>
            <a:ext cx="2234812" cy="2629057"/>
            <a:chOff x="1093284" y="3058993"/>
            <a:chExt cx="2234812" cy="2629057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14C6DAF2-CDCE-4192-AFE3-48D82DFCB4B6}"/>
                </a:ext>
              </a:extLst>
            </p:cNvPr>
            <p:cNvSpPr/>
            <p:nvPr/>
          </p:nvSpPr>
          <p:spPr>
            <a:xfrm>
              <a:off x="1093284" y="3058993"/>
              <a:ext cx="1314605" cy="828000"/>
            </a:xfrm>
            <a:prstGeom prst="rect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/>
              <a:endParaRPr kumimoji="0" lang="en-GB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  <a:p>
              <a:pPr lvl="0"/>
              <a:r>
                <a:rPr kumimoji="0" lang="en-GB" sz="12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SWSO Central</a:t>
              </a:r>
            </a:p>
            <a:p>
              <a:pPr lvl="0"/>
              <a:r>
                <a:rPr kumimoji="0" lang="en-GB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Sqn Ldr M Milligan</a:t>
              </a:r>
              <a:endParaRPr lang="en-GB" sz="900" dirty="0">
                <a:solidFill>
                  <a:schemeClr val="tx1"/>
                </a:solidFill>
                <a:latin typeface="Arial" charset="0"/>
              </a:endParaRPr>
            </a:p>
            <a:p>
              <a:pPr lvl="0"/>
              <a:r>
                <a:rPr lang="en-GB" sz="900" dirty="0">
                  <a:solidFill>
                    <a:schemeClr val="tx1"/>
                  </a:solidFill>
                  <a:latin typeface="Arial" charset="0"/>
                </a:rPr>
                <a:t>Wsc4.sussex</a:t>
              </a:r>
            </a:p>
            <a:p>
              <a:pPr lvl="0"/>
              <a:r>
                <a:rPr lang="en-GB" sz="900" dirty="0">
                  <a:solidFill>
                    <a:schemeClr val="tx1"/>
                  </a:solidFill>
                  <a:latin typeface="Arial" charset="0"/>
                </a:rPr>
                <a:t>Deputy:</a:t>
              </a:r>
            </a:p>
            <a:p>
              <a:pPr lvl="0"/>
              <a:endParaRPr kumimoji="0" lang="en-GB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  <a:p>
              <a:pPr lvl="0"/>
              <a:endParaRPr kumimoji="0" lang="en-GB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grpSp>
          <p:nvGrpSpPr>
            <p:cNvPr id="71" name="Group 70">
              <a:extLst>
                <a:ext uri="{FF2B5EF4-FFF2-40B4-BE49-F238E27FC236}">
  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A90C10F8-5FF1-4F86-B120-E36A7C1DD16A}"/>
                </a:ext>
              </a:extLst>
            </p:cNvPr>
            <p:cNvGrpSpPr/>
            <p:nvPr/>
          </p:nvGrpSpPr>
          <p:grpSpPr>
            <a:xfrm>
              <a:off x="1101479" y="4020021"/>
              <a:ext cx="2226617" cy="1668029"/>
              <a:chOff x="499897" y="3983925"/>
              <a:chExt cx="2226617" cy="1668029"/>
            </a:xfrm>
          </p:grpSpPr>
          <p:sp>
            <p:nvSpPr>
              <p:cNvPr id="84" name="Rectangle 83">
                <a:extLst>
                  <a:ext uri="{FF2B5EF4-FFF2-40B4-BE49-F238E27FC236}">
    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9AABF2AD-3973-4EB6-B3C2-3DAFDC74FDEC}"/>
                  </a:ext>
                </a:extLst>
              </p:cNvPr>
              <p:cNvSpPr/>
              <p:nvPr/>
            </p:nvSpPr>
            <p:spPr>
              <a:xfrm>
                <a:off x="1646514" y="3983925"/>
                <a:ext cx="1080000" cy="792000"/>
              </a:xfrm>
              <a:prstGeom prst="rect">
                <a:avLst/>
              </a:prstGeom>
              <a:solidFill>
                <a:srgbClr val="9C9CDF"/>
              </a:solidFill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r>
                  <a:rPr lang="en-GB" sz="800" b="1" dirty="0">
                    <a:solidFill>
                      <a:schemeClr val="tx1"/>
                    </a:solidFill>
                    <a:latin typeface="Arial" charset="0"/>
                  </a:rPr>
                  <a:t>Wing Adventure Training Officer</a:t>
                </a:r>
              </a:p>
              <a:p>
                <a:r>
                  <a:rPr lang="en-GB" sz="800" dirty="0">
                    <a:solidFill>
                      <a:schemeClr val="tx1"/>
                    </a:solidFill>
                    <a:latin typeface="Arial" charset="0"/>
                  </a:rPr>
                  <a:t>CI Sinclair</a:t>
                </a:r>
              </a:p>
              <a:p>
                <a:r>
                  <a:rPr lang="en-GB" sz="800" dirty="0">
                    <a:solidFill>
                      <a:schemeClr val="tx1"/>
                    </a:solidFill>
                    <a:latin typeface="Arial" charset="0"/>
                  </a:rPr>
                  <a:t>Watto.sussex</a:t>
                </a:r>
              </a:p>
              <a:p>
                <a:r>
                  <a:rPr lang="en-GB" sz="800" b="1" dirty="0">
                    <a:solidFill>
                      <a:schemeClr val="tx1"/>
                    </a:solidFill>
                    <a:latin typeface="Arial" charset="0"/>
                  </a:rPr>
                  <a:t>Deputy</a:t>
                </a:r>
              </a:p>
              <a:p>
                <a:endParaRPr lang="en-GB" sz="800" dirty="0">
                  <a:solidFill>
                    <a:schemeClr val="tx1"/>
                  </a:solidFill>
                  <a:latin typeface="Arial" charset="0"/>
                </a:endParaRPr>
              </a:p>
            </p:txBody>
          </p:sp>
          <p:sp>
            <p:nvSpPr>
              <p:cNvPr id="56" name="Rectangle 55">
                <a:extLst>
                  <a:ext uri="{FF2B5EF4-FFF2-40B4-BE49-F238E27FC236}">
    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7162834F-94B8-4FB3-8060-55DA8BBEE9E2}"/>
                  </a:ext>
                </a:extLst>
              </p:cNvPr>
              <p:cNvSpPr/>
              <p:nvPr/>
            </p:nvSpPr>
            <p:spPr>
              <a:xfrm>
                <a:off x="499897" y="3983925"/>
                <a:ext cx="1080000" cy="792000"/>
              </a:xfrm>
              <a:prstGeom prst="rect">
                <a:avLst/>
              </a:prstGeom>
              <a:solidFill>
                <a:srgbClr val="9C9CDF"/>
              </a:solidFill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r>
                  <a:rPr lang="en-GB" sz="800" b="1" dirty="0">
                    <a:solidFill>
                      <a:schemeClr val="tx1"/>
                    </a:solidFill>
                    <a:latin typeface="Arial" charset="0"/>
                  </a:rPr>
                  <a:t>Wing D of E Officer</a:t>
                </a:r>
              </a:p>
              <a:p>
                <a:r>
                  <a:rPr lang="en-GB" sz="800" dirty="0">
                    <a:solidFill>
                      <a:schemeClr val="tx1"/>
                    </a:solidFill>
                    <a:latin typeface="Arial" charset="0"/>
                  </a:rPr>
                  <a:t>Sqn Ldr Milligan</a:t>
                </a:r>
              </a:p>
              <a:p>
                <a:r>
                  <a:rPr lang="en-GB" sz="800" dirty="0">
                    <a:solidFill>
                      <a:schemeClr val="tx1"/>
                    </a:solidFill>
                    <a:latin typeface="Arial" charset="0"/>
                  </a:rPr>
                  <a:t>Dofe.sussex</a:t>
                </a:r>
              </a:p>
              <a:p>
                <a:r>
                  <a:rPr lang="en-GB" sz="800" b="1" dirty="0">
                    <a:solidFill>
                      <a:schemeClr val="tx1"/>
                    </a:solidFill>
                    <a:latin typeface="Arial" charset="0"/>
                  </a:rPr>
                  <a:t>Deputy</a:t>
                </a:r>
              </a:p>
              <a:p>
                <a:endParaRPr lang="en-GB" sz="800" dirty="0">
                  <a:solidFill>
                    <a:schemeClr val="tx1"/>
                  </a:solidFill>
                  <a:latin typeface="Arial" charset="0"/>
                </a:endParaRPr>
              </a:p>
            </p:txBody>
          </p:sp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706F55B5-75F0-4627-8954-873A73B70485}"/>
                  </a:ext>
                </a:extLst>
              </p:cNvPr>
              <p:cNvSpPr/>
              <p:nvPr/>
            </p:nvSpPr>
            <p:spPr>
              <a:xfrm>
                <a:off x="499897" y="4859954"/>
                <a:ext cx="1080000" cy="792000"/>
              </a:xfrm>
              <a:prstGeom prst="rect">
                <a:avLst/>
              </a:prstGeom>
              <a:solidFill>
                <a:srgbClr val="72BFC5"/>
              </a:solidFill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pPr lvl="0"/>
                <a:r>
                  <a:rPr kumimoji="0" lang="en-GB" sz="800" b="1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rPr>
                  <a:t>Wing Fieldcraft Officer</a:t>
                </a:r>
                <a:endParaRPr kumimoji="0" lang="en-GB" sz="800" b="1" i="0" u="none" strike="noStrike" cap="none" normalizeH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  <a:p>
                <a:r>
                  <a:rPr kumimoji="0" lang="en-GB" sz="8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rPr>
                  <a:t>WO Hobbs</a:t>
                </a:r>
              </a:p>
              <a:p>
                <a:r>
                  <a:rPr lang="en-GB" sz="800" dirty="0">
                    <a:solidFill>
                      <a:schemeClr val="tx1"/>
                    </a:solidFill>
                    <a:latin typeface="Arial" charset="0"/>
                  </a:rPr>
                  <a:t>Fieldcraft.sussex</a:t>
                </a:r>
                <a:endParaRPr kumimoji="0" lang="en-GB" sz="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  <a:p>
                <a:r>
                  <a:rPr lang="en-GB" sz="800" b="1" dirty="0">
                    <a:solidFill>
                      <a:schemeClr val="tx1"/>
                    </a:solidFill>
                    <a:latin typeface="Arial" charset="0"/>
                  </a:rPr>
                  <a:t>Deputy</a:t>
                </a:r>
              </a:p>
              <a:p>
                <a:r>
                  <a:rPr lang="en-GB" sz="800" dirty="0">
                    <a:solidFill>
                      <a:schemeClr val="tx1"/>
                    </a:solidFill>
                    <a:latin typeface="Arial" charset="0"/>
                  </a:rPr>
                  <a:t>FS </a:t>
                </a:r>
                <a:r>
                  <a:rPr lang="en-GB" sz="800" dirty="0" err="1">
                    <a:solidFill>
                      <a:schemeClr val="tx1"/>
                    </a:solidFill>
                    <a:latin typeface="Arial" charset="0"/>
                  </a:rPr>
                  <a:t>Mabbott</a:t>
                </a:r>
                <a:endParaRPr lang="en-GB" sz="800" dirty="0">
                  <a:solidFill>
                    <a:schemeClr val="tx1"/>
                  </a:solidFill>
                  <a:latin typeface="Arial" charset="0"/>
                </a:endParaRPr>
              </a:p>
              <a:p>
                <a:pPr lvl="0"/>
                <a:endParaRPr kumimoji="0" lang="en-GB" sz="800" i="0" u="none" strike="noStrike" cap="none" normalizeH="0" dirty="0">
                  <a:ln>
                    <a:noFill/>
                  </a:ln>
                  <a:solidFill>
                    <a:srgbClr val="FF0000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64" name="Rectangle 63">
                <a:extLst>
                  <a:ext uri="{FF2B5EF4-FFF2-40B4-BE49-F238E27FC236}">
    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AB5D11F9-EBD5-450B-BC6C-D06DD2E0C608}"/>
                  </a:ext>
                </a:extLst>
              </p:cNvPr>
              <p:cNvSpPr/>
              <p:nvPr/>
            </p:nvSpPr>
            <p:spPr>
              <a:xfrm>
                <a:off x="1646514" y="4859954"/>
                <a:ext cx="1080000" cy="792000"/>
              </a:xfrm>
              <a:prstGeom prst="rect">
                <a:avLst/>
              </a:prstGeom>
              <a:solidFill>
                <a:srgbClr val="72BFC5"/>
              </a:solidFill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r>
                  <a:rPr lang="en-GB" sz="800" b="1" dirty="0">
                    <a:solidFill>
                      <a:schemeClr val="tx1"/>
                    </a:solidFill>
                    <a:latin typeface="Arial" charset="0"/>
                  </a:rPr>
                  <a:t>Wing Sports Officer</a:t>
                </a:r>
              </a:p>
              <a:p>
                <a:r>
                  <a:rPr lang="en-GB" sz="800" dirty="0">
                    <a:solidFill>
                      <a:schemeClr val="tx1"/>
                    </a:solidFill>
                    <a:latin typeface="Arial" charset="0"/>
                  </a:rPr>
                  <a:t>Flt Sgt Spoors</a:t>
                </a:r>
              </a:p>
              <a:p>
                <a:r>
                  <a:rPr lang="en-GB" sz="800" dirty="0">
                    <a:solidFill>
                      <a:schemeClr val="tx1"/>
                    </a:solidFill>
                    <a:latin typeface="Arial" charset="0"/>
                  </a:rPr>
                  <a:t>Sports.sussex</a:t>
                </a:r>
              </a:p>
              <a:p>
                <a:r>
                  <a:rPr lang="en-GB" sz="800" b="1" dirty="0">
                    <a:solidFill>
                      <a:schemeClr val="tx1"/>
                    </a:solidFill>
                    <a:latin typeface="Arial" charset="0"/>
                  </a:rPr>
                  <a:t>Deputy</a:t>
                </a:r>
              </a:p>
              <a:p>
                <a:endParaRPr lang="en-GB" sz="800" dirty="0">
                  <a:solidFill>
                    <a:schemeClr val="tx1"/>
                  </a:solidFill>
                  <a:latin typeface="Arial" charset="0"/>
                </a:endParaRPr>
              </a:p>
              <a:p>
                <a:endParaRPr lang="en-GB" sz="800" b="1" dirty="0">
                  <a:solidFill>
                    <a:schemeClr val="tx1"/>
                  </a:solidFill>
                  <a:latin typeface="Arial" charset="0"/>
                </a:endParaRPr>
              </a:p>
            </p:txBody>
          </p:sp>
        </p:grpSp>
      </p:grpSp>
      <p:sp>
        <p:nvSpPr>
          <p:cNvPr id="79" name="Rectangle 78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F1429C3D-EF9B-4748-BC5E-7F2909517A58}"/>
              </a:ext>
            </a:extLst>
          </p:cNvPr>
          <p:cNvSpPr/>
          <p:nvPr/>
        </p:nvSpPr>
        <p:spPr>
          <a:xfrm>
            <a:off x="863207" y="3080619"/>
            <a:ext cx="1314605" cy="8280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kumimoji="0" lang="en-GB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  <a:p>
            <a:pPr lvl="0"/>
            <a:r>
              <a:rPr kumimoji="0" lang="en-GB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SWSO West</a:t>
            </a:r>
          </a:p>
          <a:p>
            <a:pPr lvl="0"/>
            <a:r>
              <a:rPr kumimoji="0" lang="en-GB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Sqn Ldr Hudson</a:t>
            </a:r>
          </a:p>
          <a:p>
            <a:pPr lvl="0"/>
            <a:r>
              <a:rPr lang="en-GB" sz="900" dirty="0">
                <a:solidFill>
                  <a:schemeClr val="tx1"/>
                </a:solidFill>
                <a:latin typeface="Arial" charset="0"/>
              </a:rPr>
              <a:t>Ws3.sussex</a:t>
            </a:r>
            <a:endParaRPr kumimoji="0" lang="en-GB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  <a:p>
            <a:r>
              <a:rPr lang="en-GB" sz="900" dirty="0">
                <a:solidFill>
                  <a:schemeClr val="tx1"/>
                </a:solidFill>
                <a:latin typeface="Arial" charset="0"/>
              </a:rPr>
              <a:t>Deputy:</a:t>
            </a:r>
          </a:p>
          <a:p>
            <a:pPr lvl="0"/>
            <a:endParaRPr kumimoji="0" lang="en-GB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  <a:p>
            <a:pPr lvl="0"/>
            <a:endParaRPr kumimoji="0" lang="en-GB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pSp>
        <p:nvGrpSpPr>
          <p:cNvPr id="73" name="Group 72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673317C4-558E-459E-A440-42D539893169}"/>
              </a:ext>
            </a:extLst>
          </p:cNvPr>
          <p:cNvGrpSpPr/>
          <p:nvPr/>
        </p:nvGrpSpPr>
        <p:grpSpPr>
          <a:xfrm>
            <a:off x="870359" y="4048998"/>
            <a:ext cx="2238033" cy="1668029"/>
            <a:chOff x="3700955" y="4074765"/>
            <a:chExt cx="2238033" cy="1668029"/>
          </a:xfrm>
        </p:grpSpPr>
        <p:sp>
          <p:nvSpPr>
            <p:cNvPr id="85" name="Rectangle 84">
              <a:extLst>
                <a:ext uri="{FF2B5EF4-FFF2-40B4-BE49-F238E27FC236}">
  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7D71C528-B50F-480F-8F4C-DC0E256794D7}"/>
                </a:ext>
              </a:extLst>
            </p:cNvPr>
            <p:cNvSpPr/>
            <p:nvPr/>
          </p:nvSpPr>
          <p:spPr>
            <a:xfrm>
              <a:off x="3700955" y="4950794"/>
              <a:ext cx="1080000" cy="792000"/>
            </a:xfrm>
            <a:prstGeom prst="rect">
              <a:avLst/>
            </a:prstGeom>
            <a:solidFill>
              <a:srgbClr val="72BFC5"/>
            </a:solidFill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GB" sz="800" b="1" dirty="0">
                  <a:solidFill>
                    <a:schemeClr val="tx1"/>
                  </a:solidFill>
                  <a:latin typeface="Arial" charset="0"/>
                </a:rPr>
                <a:t>Wing Bader POC</a:t>
              </a:r>
            </a:p>
            <a:p>
              <a:r>
                <a:rPr lang="en-GB" sz="800" dirty="0">
                  <a:solidFill>
                    <a:schemeClr val="tx1"/>
                  </a:solidFill>
                  <a:latin typeface="Arial" charset="0"/>
                </a:rPr>
                <a:t>Flt Lt Sage</a:t>
              </a:r>
            </a:p>
            <a:p>
              <a:r>
                <a:rPr lang="en-GB" sz="800" dirty="0">
                  <a:solidFill>
                    <a:schemeClr val="tx1"/>
                  </a:solidFill>
                  <a:latin typeface="Arial" charset="0"/>
                </a:rPr>
                <a:t>Bader.sussex</a:t>
              </a:r>
            </a:p>
            <a:p>
              <a:endParaRPr lang="en-GB" sz="800" b="1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22B74DB6-3780-4D20-BBC7-939D3023B0C9}"/>
                </a:ext>
              </a:extLst>
            </p:cNvPr>
            <p:cNvSpPr/>
            <p:nvPr/>
          </p:nvSpPr>
          <p:spPr>
            <a:xfrm>
              <a:off x="3700955" y="4079840"/>
              <a:ext cx="1080000" cy="792000"/>
            </a:xfrm>
            <a:prstGeom prst="rect">
              <a:avLst/>
            </a:prstGeom>
            <a:solidFill>
              <a:srgbClr val="9C9CDF"/>
            </a:solidFill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lvl="0"/>
              <a:r>
                <a:rPr kumimoji="0" lang="en-GB" sz="8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Wing HSO</a:t>
              </a:r>
              <a:endParaRPr kumimoji="0" lang="en-GB" sz="800" b="1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  <a:p>
              <a:pPr lvl="0"/>
              <a:r>
                <a:rPr lang="en-GB" sz="800" baseline="0" dirty="0">
                  <a:solidFill>
                    <a:schemeClr val="tx1"/>
                  </a:solidFill>
                  <a:latin typeface="Arial" charset="0"/>
                </a:rPr>
                <a:t>Flt Lt Forrester</a:t>
              </a:r>
            </a:p>
            <a:p>
              <a:pPr lvl="0"/>
              <a:r>
                <a:rPr lang="en-GB" sz="800" dirty="0">
                  <a:solidFill>
                    <a:schemeClr val="tx1"/>
                  </a:solidFill>
                  <a:latin typeface="Arial" charset="0"/>
                </a:rPr>
                <a:t>Hso.sussex</a:t>
              </a:r>
              <a:endParaRPr lang="en-GB" sz="800" baseline="0" dirty="0">
                <a:solidFill>
                  <a:schemeClr val="tx1"/>
                </a:solidFill>
                <a:latin typeface="Arial" charset="0"/>
              </a:endParaRPr>
            </a:p>
            <a:p>
              <a:r>
                <a:rPr lang="en-GB" sz="800" b="1" dirty="0">
                  <a:solidFill>
                    <a:schemeClr val="tx1"/>
                  </a:solidFill>
                  <a:latin typeface="Arial" charset="0"/>
                </a:rPr>
                <a:t>Deputy</a:t>
              </a:r>
            </a:p>
            <a:p>
              <a:pPr lvl="0"/>
              <a:endParaRPr kumimoji="0" lang="en-GB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62" name="Rectangle 61">
              <a:extLst>
                <a:ext uri="{FF2B5EF4-FFF2-40B4-BE49-F238E27FC236}">
  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A2C9BF0E-0FF6-4D8D-AE41-75B0AE1B6A6B}"/>
                </a:ext>
              </a:extLst>
            </p:cNvPr>
            <p:cNvSpPr/>
            <p:nvPr/>
          </p:nvSpPr>
          <p:spPr>
            <a:xfrm>
              <a:off x="4858988" y="4074765"/>
              <a:ext cx="1080000" cy="792000"/>
            </a:xfrm>
            <a:prstGeom prst="rect">
              <a:avLst/>
            </a:prstGeom>
            <a:solidFill>
              <a:srgbClr val="9C9CDF"/>
            </a:solidFill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GB" sz="800" b="1" dirty="0">
                  <a:solidFill>
                    <a:schemeClr val="tx1"/>
                  </a:solidFill>
                  <a:latin typeface="Arial" charset="0"/>
                </a:rPr>
                <a:t>Wing Aerospace Officer</a:t>
              </a:r>
            </a:p>
            <a:p>
              <a:r>
                <a:rPr lang="en-GB" sz="800" dirty="0">
                  <a:solidFill>
                    <a:schemeClr val="tx1"/>
                  </a:solidFill>
                  <a:latin typeface="Arial" charset="0"/>
                </a:rPr>
                <a:t>Sqn Ldr Riley</a:t>
              </a:r>
            </a:p>
            <a:p>
              <a:r>
                <a:rPr lang="en-GB" sz="800" dirty="0">
                  <a:solidFill>
                    <a:schemeClr val="tx1"/>
                  </a:solidFill>
                  <a:latin typeface="Arial" charset="0"/>
                </a:rPr>
                <a:t>Aerospace.sussex</a:t>
              </a:r>
            </a:p>
            <a:p>
              <a:r>
                <a:rPr lang="en-GB" sz="800" b="1" dirty="0">
                  <a:solidFill>
                    <a:schemeClr val="tx1"/>
                  </a:solidFill>
                  <a:latin typeface="Arial" charset="0"/>
                </a:rPr>
                <a:t>Deputy</a:t>
              </a:r>
            </a:p>
            <a:p>
              <a:endParaRPr lang="en-GB" sz="800" b="1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83" name="Rectangle 82">
              <a:extLst>
                <a:ext uri="{FF2B5EF4-FFF2-40B4-BE49-F238E27FC236}">
  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9396020E-FED6-4C12-9DF8-703719829DB3}"/>
                </a:ext>
              </a:extLst>
            </p:cNvPr>
            <p:cNvSpPr/>
            <p:nvPr/>
          </p:nvSpPr>
          <p:spPr>
            <a:xfrm>
              <a:off x="4853548" y="4950794"/>
              <a:ext cx="1080000" cy="792000"/>
            </a:xfrm>
            <a:prstGeom prst="rect">
              <a:avLst/>
            </a:prstGeom>
            <a:solidFill>
              <a:srgbClr val="72BFC5"/>
            </a:solidFill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lvl="0"/>
              <a:r>
                <a:rPr kumimoji="0" lang="en-GB" sz="8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Wing First Aid Officer</a:t>
              </a:r>
              <a:endParaRPr kumimoji="0" lang="en-GB" sz="800" b="1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  <a:p>
              <a:r>
                <a:rPr kumimoji="0" lang="en-GB" sz="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WO Tucker</a:t>
              </a:r>
            </a:p>
            <a:p>
              <a:r>
                <a:rPr lang="en-GB" sz="800" dirty="0">
                  <a:solidFill>
                    <a:schemeClr val="tx1"/>
                  </a:solidFill>
                  <a:latin typeface="Arial" charset="0"/>
                </a:rPr>
                <a:t>Firstaid.sussex</a:t>
              </a:r>
              <a:endParaRPr kumimoji="0" lang="en-GB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  <a:p>
              <a:r>
                <a:rPr lang="en-GB" sz="800" b="1" dirty="0">
                  <a:solidFill>
                    <a:schemeClr val="tx1"/>
                  </a:solidFill>
                  <a:latin typeface="Arial" charset="0"/>
                </a:rPr>
                <a:t>Deputy</a:t>
              </a:r>
            </a:p>
            <a:p>
              <a:endParaRPr lang="en-GB" sz="800" dirty="0">
                <a:solidFill>
                  <a:schemeClr val="tx1"/>
                </a:solidFill>
                <a:latin typeface="Arial" charset="0"/>
              </a:endParaRPr>
            </a:p>
            <a:p>
              <a:pPr lvl="0"/>
              <a:endParaRPr kumimoji="0" lang="en-GB" sz="800" i="0" u="none" strike="noStrike" cap="none" normalizeH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endParaRPr>
            </a:p>
          </p:txBody>
        </p:sp>
      </p:grpSp>
      <p:grpSp>
        <p:nvGrpSpPr>
          <p:cNvPr id="75" name="Group 74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EE0EE2C6-3FAF-4B84-A8AB-55C2FF7CC1DC}"/>
              </a:ext>
            </a:extLst>
          </p:cNvPr>
          <p:cNvGrpSpPr/>
          <p:nvPr/>
        </p:nvGrpSpPr>
        <p:grpSpPr>
          <a:xfrm>
            <a:off x="9259091" y="4030451"/>
            <a:ext cx="2248463" cy="1668029"/>
            <a:chOff x="9869226" y="4044340"/>
            <a:chExt cx="2248463" cy="1668029"/>
          </a:xfrm>
        </p:grpSpPr>
        <p:sp>
          <p:nvSpPr>
            <p:cNvPr id="82" name="Rectangle 81">
              <a:extLst>
                <a:ext uri="{FF2B5EF4-FFF2-40B4-BE49-F238E27FC236}">
  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20C992DF-41E5-4E73-99B1-6F6C5F7A2AA7}"/>
                </a:ext>
              </a:extLst>
            </p:cNvPr>
            <p:cNvSpPr/>
            <p:nvPr/>
          </p:nvSpPr>
          <p:spPr>
            <a:xfrm>
              <a:off x="9869226" y="4044340"/>
              <a:ext cx="1080000" cy="792000"/>
            </a:xfrm>
            <a:prstGeom prst="rect">
              <a:avLst/>
            </a:prstGeom>
            <a:solidFill>
              <a:srgbClr val="9C9CDF"/>
            </a:solidFill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lvl="0"/>
              <a:r>
                <a:rPr kumimoji="0" lang="en-GB" sz="8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Wing Training Officer</a:t>
              </a:r>
            </a:p>
            <a:p>
              <a:pPr lvl="0"/>
              <a:r>
                <a:rPr lang="en-GB" sz="800" dirty="0">
                  <a:solidFill>
                    <a:schemeClr val="tx1"/>
                  </a:solidFill>
                  <a:latin typeface="Arial" charset="0"/>
                </a:rPr>
                <a:t>Flt Lt Sherriff</a:t>
              </a:r>
            </a:p>
            <a:p>
              <a:pPr lvl="0"/>
              <a:r>
                <a:rPr lang="en-GB" sz="800" dirty="0">
                  <a:solidFill>
                    <a:schemeClr val="tx1"/>
                  </a:solidFill>
                  <a:latin typeface="Arial" charset="0"/>
                </a:rPr>
                <a:t>Training.sussex</a:t>
              </a:r>
            </a:p>
            <a:p>
              <a:r>
                <a:rPr lang="en-GB" sz="800" b="1" dirty="0">
                  <a:solidFill>
                    <a:schemeClr val="tx1"/>
                  </a:solidFill>
                  <a:latin typeface="Arial" charset="0"/>
                </a:rPr>
                <a:t>Deputy</a:t>
              </a:r>
            </a:p>
            <a:p>
              <a:r>
                <a:rPr lang="en-GB" sz="800" dirty="0">
                  <a:solidFill>
                    <a:schemeClr val="tx1"/>
                  </a:solidFill>
                  <a:latin typeface="Arial" charset="0"/>
                </a:rPr>
                <a:t>Vacant</a:t>
              </a:r>
              <a:endParaRPr lang="en-GB" sz="800" b="1" dirty="0">
                <a:solidFill>
                  <a:schemeClr val="tx1"/>
                </a:solidFill>
                <a:latin typeface="Arial" charset="0"/>
              </a:endParaRPr>
            </a:p>
            <a:p>
              <a:pPr lvl="0"/>
              <a:endParaRPr lang="en-GB" sz="800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DC02C32E-6DF8-40D0-9660-280E96C095A2}"/>
                </a:ext>
              </a:extLst>
            </p:cNvPr>
            <p:cNvSpPr/>
            <p:nvPr/>
          </p:nvSpPr>
          <p:spPr>
            <a:xfrm>
              <a:off x="9869226" y="4920369"/>
              <a:ext cx="1080000" cy="792000"/>
            </a:xfrm>
            <a:prstGeom prst="rect">
              <a:avLst/>
            </a:prstGeom>
            <a:solidFill>
              <a:srgbClr val="9C9CDF"/>
            </a:solidFill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GB" sz="800" b="1" dirty="0">
                  <a:solidFill>
                    <a:schemeClr val="tx1"/>
                  </a:solidFill>
                  <a:latin typeface="Arial" charset="0"/>
                </a:rPr>
                <a:t>Wing BTEC O</a:t>
              </a:r>
            </a:p>
            <a:p>
              <a:r>
                <a:rPr lang="en-GB" sz="800" dirty="0">
                  <a:solidFill>
                    <a:schemeClr val="tx1"/>
                  </a:solidFill>
                  <a:latin typeface="Arial" charset="0"/>
                </a:rPr>
                <a:t>Flt Lt S Rattle</a:t>
              </a:r>
            </a:p>
            <a:p>
              <a:r>
                <a:rPr lang="en-GB" sz="800" dirty="0">
                  <a:solidFill>
                    <a:schemeClr val="tx1"/>
                  </a:solidFill>
                  <a:latin typeface="Arial" charset="0"/>
                </a:rPr>
                <a:t>Btec.sussex</a:t>
              </a:r>
            </a:p>
            <a:p>
              <a:r>
                <a:rPr lang="en-GB" sz="800" b="1" dirty="0">
                  <a:solidFill>
                    <a:schemeClr val="tx1"/>
                  </a:solidFill>
                  <a:latin typeface="Arial" charset="0"/>
                </a:rPr>
                <a:t>Deputy</a:t>
              </a:r>
            </a:p>
            <a:p>
              <a:r>
                <a:rPr lang="en-GB" sz="800" dirty="0">
                  <a:solidFill>
                    <a:schemeClr val="tx1"/>
                  </a:solidFill>
                  <a:latin typeface="Arial" charset="0"/>
                </a:rPr>
                <a:t>Vacant</a:t>
              </a:r>
            </a:p>
            <a:p>
              <a:endParaRPr lang="en-GB" sz="800" b="1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343445FE-47FF-4573-A028-6E313220401C}"/>
                </a:ext>
              </a:extLst>
            </p:cNvPr>
            <p:cNvSpPr/>
            <p:nvPr/>
          </p:nvSpPr>
          <p:spPr>
            <a:xfrm>
              <a:off x="11037689" y="4916863"/>
              <a:ext cx="1080000" cy="792000"/>
            </a:xfrm>
            <a:prstGeom prst="rect">
              <a:avLst/>
            </a:prstGeom>
            <a:solidFill>
              <a:srgbClr val="72BFC5"/>
            </a:solidFill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lvl="0"/>
              <a:r>
                <a:rPr lang="en-GB" sz="800" b="1" dirty="0">
                  <a:solidFill>
                    <a:schemeClr val="tx1"/>
                  </a:solidFill>
                  <a:latin typeface="Arial" charset="0"/>
                </a:rPr>
                <a:t>Child Protection</a:t>
              </a:r>
              <a:endParaRPr kumimoji="0" lang="en-GB" sz="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  <a:p>
              <a:pPr lvl="0"/>
              <a:r>
                <a:rPr lang="en-GB" sz="800" dirty="0">
                  <a:solidFill>
                    <a:schemeClr val="tx1"/>
                  </a:solidFill>
                  <a:latin typeface="Arial" charset="0"/>
                </a:rPr>
                <a:t>Sqn Ldr Ridley</a:t>
              </a:r>
            </a:p>
            <a:p>
              <a:pPr lvl="0"/>
              <a:r>
                <a:rPr lang="en-GB" sz="800" dirty="0">
                  <a:solidFill>
                    <a:schemeClr val="tx1"/>
                  </a:solidFill>
                  <a:latin typeface="Arial" charset="0"/>
                </a:rPr>
                <a:t>Cps.sussex</a:t>
              </a:r>
            </a:p>
            <a:p>
              <a:pPr lvl="0"/>
              <a:r>
                <a:rPr kumimoji="0" lang="en-GB" sz="8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Dep CPA</a:t>
              </a:r>
            </a:p>
            <a:p>
              <a:pPr lvl="0"/>
              <a:r>
                <a:rPr lang="en-GB" sz="800" dirty="0">
                  <a:solidFill>
                    <a:schemeClr val="tx1"/>
                  </a:solidFill>
                  <a:latin typeface="Arial" charset="0"/>
                </a:rPr>
                <a:t>CI M Sinclair</a:t>
              </a:r>
              <a:endParaRPr kumimoji="0" lang="en-GB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C415A540-C3A3-4EA2-B4B4-1B143555239F}"/>
                </a:ext>
              </a:extLst>
            </p:cNvPr>
            <p:cNvSpPr/>
            <p:nvPr/>
          </p:nvSpPr>
          <p:spPr>
            <a:xfrm>
              <a:off x="11015843" y="4044340"/>
              <a:ext cx="1080000" cy="792000"/>
            </a:xfrm>
            <a:prstGeom prst="rect">
              <a:avLst/>
            </a:prstGeom>
            <a:solidFill>
              <a:srgbClr val="9C9CDF"/>
            </a:solidFill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GB" sz="800" b="1" dirty="0">
                  <a:solidFill>
                    <a:schemeClr val="tx1"/>
                  </a:solidFill>
                  <a:latin typeface="Arial" charset="0"/>
                </a:rPr>
                <a:t>WWO</a:t>
              </a:r>
            </a:p>
            <a:p>
              <a:r>
                <a:rPr lang="en-GB" sz="800" dirty="0">
                  <a:solidFill>
                    <a:schemeClr val="tx1"/>
                  </a:solidFill>
                  <a:latin typeface="Arial" charset="0"/>
                </a:rPr>
                <a:t>WO Cordell</a:t>
              </a:r>
            </a:p>
            <a:p>
              <a:r>
                <a:rPr lang="en-GB" sz="800" dirty="0">
                  <a:solidFill>
                    <a:schemeClr val="tx1"/>
                  </a:solidFill>
                  <a:latin typeface="Arial" charset="0"/>
                </a:rPr>
                <a:t>Wwo.sussex</a:t>
              </a:r>
            </a:p>
            <a:p>
              <a:r>
                <a:rPr lang="en-GB" sz="800" b="1" dirty="0">
                  <a:solidFill>
                    <a:schemeClr val="tx1"/>
                  </a:solidFill>
                  <a:latin typeface="Arial" charset="0"/>
                </a:rPr>
                <a:t>Deputy</a:t>
              </a:r>
            </a:p>
            <a:p>
              <a:r>
                <a:rPr lang="en-GB" sz="800" dirty="0">
                  <a:solidFill>
                    <a:schemeClr val="tx1"/>
                  </a:solidFill>
                  <a:latin typeface="Arial" charset="0"/>
                </a:rPr>
                <a:t>Vacant</a:t>
              </a:r>
              <a:endParaRPr lang="en-GB" sz="800" b="1" dirty="0">
                <a:solidFill>
                  <a:schemeClr val="tx1"/>
                </a:solidFill>
                <a:latin typeface="Arial" charset="0"/>
              </a:endParaRPr>
            </a:p>
            <a:p>
              <a:endParaRPr lang="en-GB" sz="800" dirty="0">
                <a:solidFill>
                  <a:schemeClr val="tx1"/>
                </a:solidFill>
                <a:latin typeface="Arial" charset="0"/>
              </a:endParaRPr>
            </a:p>
            <a:p>
              <a:endParaRPr lang="en-GB" sz="800" b="1" dirty="0">
                <a:solidFill>
                  <a:schemeClr val="tx1"/>
                </a:solidFill>
                <a:latin typeface="Arial" charset="0"/>
              </a:endParaRPr>
            </a:p>
          </p:txBody>
        </p:sp>
      </p:grpSp>
      <p:sp>
        <p:nvSpPr>
          <p:cNvPr id="8" name="Rectangle 7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9FC206A2-CA80-4168-B8E1-C116F8B5721B}"/>
              </a:ext>
            </a:extLst>
          </p:cNvPr>
          <p:cNvSpPr/>
          <p:nvPr/>
        </p:nvSpPr>
        <p:spPr>
          <a:xfrm>
            <a:off x="4637206" y="1728978"/>
            <a:ext cx="1314000" cy="8280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t"/>
          <a:lstStyle/>
          <a:p>
            <a:pPr lvl="0"/>
            <a:r>
              <a:rPr kumimoji="0" lang="en-GB" sz="12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Dep</a:t>
            </a:r>
            <a:r>
              <a:rPr kumimoji="0" lang="en-GB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OC       </a:t>
            </a:r>
          </a:p>
          <a:p>
            <a:pPr lvl="0"/>
            <a:r>
              <a:rPr kumimoji="0" lang="en-GB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Sqn Ldr M. Riley</a:t>
            </a:r>
          </a:p>
          <a:p>
            <a:pPr lvl="0"/>
            <a:r>
              <a:rPr lang="en-GB" sz="900" dirty="0">
                <a:solidFill>
                  <a:schemeClr val="tx1"/>
                </a:solidFill>
                <a:latin typeface="Arial" charset="0"/>
              </a:rPr>
              <a:t>Depoc.sussex</a:t>
            </a:r>
            <a:endParaRPr kumimoji="0" lang="en-GB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  <a:p>
            <a:pPr lvl="0"/>
            <a:endParaRPr kumimoji="0" lang="en-GB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22" name="Elbow Connector 136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92B22032-E6E3-4F4B-A3E1-33FF7F4BDFA0}"/>
              </a:ext>
            </a:extLst>
          </p:cNvPr>
          <p:cNvCxnSpPr>
            <a:cxnSpLocks/>
            <a:stCxn id="6" idx="3"/>
            <a:endCxn id="51" idx="1"/>
          </p:cNvCxnSpPr>
          <p:nvPr/>
        </p:nvCxnSpPr>
        <p:spPr>
          <a:xfrm>
            <a:off x="6719799" y="851263"/>
            <a:ext cx="1098213" cy="8942"/>
          </a:xfrm>
          <a:prstGeom prst="straightConnector1">
            <a:avLst/>
          </a:prstGeom>
          <a:ln w="381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7" name="Picture 116" descr="Screen Clipping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C5AB9ECC-17F8-4313-B8A2-AFF17DFCCC8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10558188" y="123437"/>
            <a:ext cx="1450592" cy="1737128"/>
          </a:xfrm>
          <a:prstGeom prst="rect">
            <a:avLst/>
          </a:prstGeom>
        </p:spPr>
      </p:pic>
      <p:sp>
        <p:nvSpPr>
          <p:cNvPr id="42" name="Rectangle 41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3BB0377B-2B75-4DE3-B96B-AD9EBD8EDAB4}"/>
              </a:ext>
            </a:extLst>
          </p:cNvPr>
          <p:cNvSpPr/>
          <p:nvPr/>
        </p:nvSpPr>
        <p:spPr>
          <a:xfrm>
            <a:off x="7674473" y="4900414"/>
            <a:ext cx="1080000" cy="792000"/>
          </a:xfrm>
          <a:prstGeom prst="rect">
            <a:avLst/>
          </a:prstGeom>
          <a:solidFill>
            <a:srgbClr val="72BFC5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t"/>
          <a:lstStyle/>
          <a:p>
            <a:pPr lvl="0"/>
            <a:r>
              <a:rPr kumimoji="0" lang="en-GB" sz="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STEM Officer</a:t>
            </a:r>
          </a:p>
          <a:p>
            <a:pPr lvl="0"/>
            <a:r>
              <a:rPr lang="en-GB" sz="800" dirty="0">
                <a:solidFill>
                  <a:schemeClr val="tx1"/>
                </a:solidFill>
                <a:latin typeface="Arial" charset="0"/>
              </a:rPr>
              <a:t>Vacant</a:t>
            </a:r>
          </a:p>
          <a:p>
            <a:pPr lvl="0"/>
            <a:r>
              <a:rPr lang="en-GB" sz="800" dirty="0">
                <a:solidFill>
                  <a:schemeClr val="tx1"/>
                </a:solidFill>
                <a:latin typeface="Arial" charset="0"/>
              </a:rPr>
              <a:t>Wso3.sussex</a:t>
            </a:r>
          </a:p>
          <a:p>
            <a:r>
              <a:rPr lang="en-GB" sz="800" b="1" dirty="0">
                <a:solidFill>
                  <a:schemeClr val="tx1"/>
                </a:solidFill>
                <a:latin typeface="Arial" charset="0"/>
              </a:rPr>
              <a:t>Deputy</a:t>
            </a:r>
          </a:p>
          <a:p>
            <a:r>
              <a:rPr lang="en-GB" sz="800" dirty="0">
                <a:solidFill>
                  <a:schemeClr val="tx1"/>
                </a:solidFill>
                <a:latin typeface="Arial" charset="0"/>
              </a:rPr>
              <a:t>Vacant</a:t>
            </a:r>
            <a:endParaRPr lang="en-GB" sz="800" b="1" dirty="0">
              <a:solidFill>
                <a:schemeClr val="tx1"/>
              </a:solidFill>
              <a:latin typeface="Arial" charset="0"/>
            </a:endParaRPr>
          </a:p>
          <a:p>
            <a:pPr lvl="0"/>
            <a:endParaRPr kumimoji="0" lang="en-GB" sz="8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charset="0"/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51626A0E-A0EE-46FA-A05C-B07CF8B70DB0}"/>
              </a:ext>
            </a:extLst>
          </p:cNvPr>
          <p:cNvSpPr/>
          <p:nvPr/>
        </p:nvSpPr>
        <p:spPr>
          <a:xfrm>
            <a:off x="9259091" y="5762571"/>
            <a:ext cx="1080000" cy="792000"/>
          </a:xfrm>
          <a:prstGeom prst="rect">
            <a:avLst/>
          </a:prstGeom>
          <a:solidFill>
            <a:srgbClr val="72BFC5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800" b="1" dirty="0">
                <a:solidFill>
                  <a:schemeClr val="tx1"/>
                </a:solidFill>
                <a:latin typeface="Arial" charset="0"/>
              </a:rPr>
              <a:t>Wing MCO</a:t>
            </a:r>
          </a:p>
          <a:p>
            <a:r>
              <a:rPr lang="en-GB" sz="800" dirty="0">
                <a:solidFill>
                  <a:schemeClr val="tx1"/>
                </a:solidFill>
                <a:latin typeface="Arial" charset="0"/>
              </a:rPr>
              <a:t>Vacant</a:t>
            </a:r>
          </a:p>
          <a:p>
            <a:r>
              <a:rPr lang="en-GB" sz="800" dirty="0">
                <a:solidFill>
                  <a:schemeClr val="tx1"/>
                </a:solidFill>
                <a:latin typeface="Arial" charset="0"/>
              </a:rPr>
              <a:t>Media.sussex</a:t>
            </a:r>
          </a:p>
          <a:p>
            <a:r>
              <a:rPr lang="en-GB" sz="800" b="1" dirty="0">
                <a:solidFill>
                  <a:schemeClr val="tx1"/>
                </a:solidFill>
                <a:latin typeface="Arial" charset="0"/>
              </a:rPr>
              <a:t>Deputy</a:t>
            </a:r>
          </a:p>
          <a:p>
            <a:r>
              <a:rPr lang="en-GB" sz="800" dirty="0">
                <a:solidFill>
                  <a:schemeClr val="tx1"/>
                </a:solidFill>
                <a:latin typeface="Arial" charset="0"/>
              </a:rPr>
              <a:t>Vacant</a:t>
            </a:r>
          </a:p>
          <a:p>
            <a:endParaRPr lang="en-GB" sz="800" b="1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F0AF3722-A6EF-4BD0-ADA8-F3F07FB250EB}"/>
              </a:ext>
            </a:extLst>
          </p:cNvPr>
          <p:cNvSpPr txBox="1"/>
          <p:nvPr/>
        </p:nvSpPr>
        <p:spPr>
          <a:xfrm>
            <a:off x="151627" y="6462298"/>
            <a:ext cx="145818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dirty="0"/>
              <a:t>V2.2 21/09/17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1813841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1FD1C1D0-26AD-41A2-B1AF-CB6E53BDA228}"/>
              </a:ext>
            </a:extLst>
          </p:cNvPr>
          <p:cNvSpPr txBox="1"/>
          <p:nvPr/>
        </p:nvSpPr>
        <p:spPr>
          <a:xfrm>
            <a:off x="185530" y="17087"/>
            <a:ext cx="56851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/>
              <a:t>Sussex Wing ATC – Org Chart</a:t>
            </a:r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D83A4F07-23C3-4B15-8638-E6FDE11F1299}"/>
              </a:ext>
            </a:extLst>
          </p:cNvPr>
          <p:cNvSpPr txBox="1"/>
          <p:nvPr/>
        </p:nvSpPr>
        <p:spPr>
          <a:xfrm>
            <a:off x="151627" y="6462298"/>
            <a:ext cx="145818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dirty="0"/>
              <a:t>V2.2 21/09/17</a:t>
            </a:r>
          </a:p>
        </p:txBody>
      </p:sp>
      <p:pic>
        <p:nvPicPr>
          <p:cNvPr id="117" name="Picture 116" descr="Screen Clipping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C5AB9ECC-17F8-4313-B8A2-AFF17DFCCC8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10558188" y="123437"/>
            <a:ext cx="1450592" cy="1737128"/>
          </a:xfrm>
          <a:prstGeom prst="rect">
            <a:avLst/>
          </a:prstGeom>
        </p:spPr>
      </p:pic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1837BB67-F3C5-4504-9188-E7CD742A07D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916953969"/>
              </p:ext>
            </p:extLst>
          </p:nvPr>
        </p:nvGraphicFramePr>
        <p:xfrm>
          <a:off x="1364776" y="1511236"/>
          <a:ext cx="8815596" cy="38386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38532">
                  <a:extLst>
                    <a:ext uri="{9D8B030D-6E8A-4147-A177-3AD203B41FA5}">
                      <a16:col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val="3098378739"/>
                    </a:ext>
                  </a:extLst>
                </a:gridCol>
                <a:gridCol w="2938532">
                  <a:extLst>
                    <a:ext uri="{9D8B030D-6E8A-4147-A177-3AD203B41FA5}">
                      <a16:col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val="2572334537"/>
                    </a:ext>
                  </a:extLst>
                </a:gridCol>
                <a:gridCol w="2938532">
                  <a:extLst>
                    <a:ext uri="{9D8B030D-6E8A-4147-A177-3AD203B41FA5}">
                      <a16:col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val="1972533526"/>
                    </a:ext>
                  </a:extLst>
                </a:gridCol>
              </a:tblGrid>
              <a:tr h="452292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West Sector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Central Sector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East Sector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val="636871318"/>
                  </a:ext>
                </a:extLst>
              </a:tr>
              <a:tr h="423299">
                <a:tc>
                  <a:txBody>
                    <a:bodyPr/>
                    <a:lstStyle/>
                    <a:p>
                      <a:r>
                        <a:rPr lang="en-GB" dirty="0"/>
                        <a:t>461 Chichester Sqn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1015 Horsham Sqn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1414 Crowborough Sqn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val="2466836169"/>
                  </a:ext>
                </a:extLst>
              </a:tr>
              <a:tr h="423299">
                <a:tc>
                  <a:txBody>
                    <a:bodyPr/>
                    <a:lstStyle/>
                    <a:p>
                      <a:r>
                        <a:rPr lang="en-GB" dirty="0"/>
                        <a:t>2351 Bognor Sqn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19 Crawley Sqn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2530 Uckfield Sqn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val="57221891"/>
                  </a:ext>
                </a:extLst>
              </a:tr>
              <a:tr h="423299">
                <a:tc>
                  <a:txBody>
                    <a:bodyPr/>
                    <a:lstStyle/>
                    <a:p>
                      <a:r>
                        <a:rPr lang="en-GB" dirty="0"/>
                        <a:t>1087 </a:t>
                      </a:r>
                      <a:r>
                        <a:rPr lang="en-GB" dirty="0" err="1"/>
                        <a:t>Arun</a:t>
                      </a:r>
                      <a:r>
                        <a:rPr lang="en-GB" dirty="0"/>
                        <a:t> Valley Sqn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1343 East Grinstead Sqn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1218 Newhaven Sqn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val="1383560685"/>
                  </a:ext>
                </a:extLst>
              </a:tr>
              <a:tr h="423299">
                <a:tc>
                  <a:txBody>
                    <a:bodyPr/>
                    <a:lstStyle/>
                    <a:p>
                      <a:r>
                        <a:rPr lang="en-GB" dirty="0"/>
                        <a:t>2464 Storrington Sqn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172 Haywards Heath Sqn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249 Hailsham Sqn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val="3774429078"/>
                  </a:ext>
                </a:extLst>
              </a:tr>
              <a:tr h="423299">
                <a:tc>
                  <a:txBody>
                    <a:bodyPr/>
                    <a:lstStyle/>
                    <a:p>
                      <a:r>
                        <a:rPr lang="en-GB" dirty="0"/>
                        <a:t>45F Worthing Sqn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2529 Burgess Hill Sqn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54 Eastbourne Sqn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val="2369874669"/>
                  </a:ext>
                </a:extLst>
              </a:tr>
              <a:tr h="423299">
                <a:tc>
                  <a:txBody>
                    <a:bodyPr/>
                    <a:lstStyle/>
                    <a:p>
                      <a:r>
                        <a:rPr lang="en-GB" dirty="0"/>
                        <a:t>1140 Steyning Sqn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225 Brighton No 1 Sqn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2262 Bexhill Sqn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val="3655732175"/>
                  </a:ext>
                </a:extLst>
              </a:tr>
              <a:tr h="423299">
                <a:tc>
                  <a:txBody>
                    <a:bodyPr/>
                    <a:lstStyle/>
                    <a:p>
                      <a:r>
                        <a:rPr lang="en-GB" dirty="0"/>
                        <a:t>1440 Shoreham Sqn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226 Brighton No 2 Sqn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304 Hastings Sqn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val="3819229599"/>
                  </a:ext>
                </a:extLst>
              </a:tr>
              <a:tr h="423299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176 Hove Sqn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88 Battle Sqn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val="27978648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8039984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:a="http://schemas.openxmlformats.org/drawingml/2006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</TotalTime>
  <Words>321</Words>
  <Application>Microsoft Macintosh PowerPoint</Application>
  <PresentationFormat>Custom</PresentationFormat>
  <Paragraphs>135</Paragraphs>
  <Slides>2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Kit Ridley</dc:creator>
  <cp:lastModifiedBy>Virginia Gould</cp:lastModifiedBy>
  <cp:revision>12</cp:revision>
  <dcterms:created xsi:type="dcterms:W3CDTF">2017-09-26T13:35:44Z</dcterms:created>
  <dcterms:modified xsi:type="dcterms:W3CDTF">2017-09-26T13:40:56Z</dcterms:modified>
</cp:coreProperties>
</file>